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86" r:id="rId5"/>
    <p:sldId id="288" r:id="rId6"/>
    <p:sldId id="289" r:id="rId7"/>
    <p:sldId id="291" r:id="rId8"/>
    <p:sldId id="287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12" r:id="rId17"/>
    <p:sldId id="306" r:id="rId18"/>
    <p:sldId id="300" r:id="rId19"/>
    <p:sldId id="304" r:id="rId20"/>
    <p:sldId id="305" r:id="rId21"/>
    <p:sldId id="299" r:id="rId22"/>
    <p:sldId id="307" r:id="rId23"/>
    <p:sldId id="308" r:id="rId24"/>
    <p:sldId id="309" r:id="rId25"/>
    <p:sldId id="310" r:id="rId26"/>
    <p:sldId id="311" r:id="rId27"/>
    <p:sldId id="313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6" userDrawn="1">
          <p15:clr>
            <a:srgbClr val="A4A3A4"/>
          </p15:clr>
        </p15:guide>
        <p15:guide id="2" pos="2479" userDrawn="1">
          <p15:clr>
            <a:srgbClr val="A4A3A4"/>
          </p15:clr>
        </p15:guide>
        <p15:guide id="3" pos="5201" userDrawn="1">
          <p15:clr>
            <a:srgbClr val="A4A3A4"/>
          </p15:clr>
        </p15:guide>
        <p15:guide id="4" orient="horz" pos="29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3A4"/>
    <a:srgbClr val="CC2B31"/>
    <a:srgbClr val="AEDAF0"/>
    <a:srgbClr val="3D9DFD"/>
    <a:srgbClr val="249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04" autoAdjust="0"/>
    <p:restoredTop sz="93840" autoAdjust="0"/>
  </p:normalViewPr>
  <p:slideViewPr>
    <p:cSldViewPr snapToGrid="0">
      <p:cViewPr varScale="1">
        <p:scale>
          <a:sx n="85" d="100"/>
          <a:sy n="85" d="100"/>
        </p:scale>
        <p:origin x="560" y="52"/>
      </p:cViewPr>
      <p:guideLst>
        <p:guide orient="horz" pos="1366"/>
        <p:guide pos="2479"/>
        <p:guide pos="5201"/>
        <p:guide orient="horz" pos="29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 smtClean="0"/>
              <a:t>Uredite stil naslova matrice</a:t>
            </a:r>
            <a:endParaRPr lang="en-GB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smtClean="0"/>
              <a:t>Kliknite da biste uredili stil podnaslova matrice</a:t>
            </a:r>
            <a:endParaRPr lang="en-GB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01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GB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GB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95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en-GB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GB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90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GB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GB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46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 smtClean="0"/>
              <a:t>Uredite stil naslova matrice</a:t>
            </a:r>
            <a:endParaRPr lang="en-GB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19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GB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GB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GB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44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en-GB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GB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GB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GB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961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01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 smtClean="0"/>
              <a:t>Uredite stil naslova matrice</a:t>
            </a:r>
            <a:endParaRPr lang="en-GB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GB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22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 smtClean="0"/>
              <a:t>Uredite stil naslova matrice</a:t>
            </a:r>
            <a:endParaRPr lang="en-GB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36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en-GB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GB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30F7A-18B4-4ACB-B7BE-E28019F2319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BC8DB-1D85-4FAD-BECE-204B19B42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69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niOkvir 5"/>
          <p:cNvSpPr txBox="1"/>
          <p:nvPr/>
        </p:nvSpPr>
        <p:spPr>
          <a:xfrm>
            <a:off x="2225749" y="1481309"/>
            <a:ext cx="774050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</a:t>
            </a:r>
            <a:endParaRPr lang="hr-HR" sz="4000" b="1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hr-HR" sz="2400" dirty="0">
              <a:solidFill>
                <a:schemeClr val="bg1"/>
              </a:solidFill>
            </a:endParaRPr>
          </a:p>
          <a:p>
            <a:pPr algn="ctr"/>
            <a:endParaRPr lang="hr-HR" sz="2400" dirty="0" smtClean="0">
              <a:solidFill>
                <a:schemeClr val="bg1"/>
              </a:solidFill>
            </a:endParaRPr>
          </a:p>
          <a:p>
            <a:pPr algn="ctr"/>
            <a:endParaRPr lang="hr-HR" sz="2400" dirty="0">
              <a:solidFill>
                <a:schemeClr val="bg1"/>
              </a:solidFill>
            </a:endParaRPr>
          </a:p>
          <a:p>
            <a:pPr algn="ctr"/>
            <a:endParaRPr lang="hr-HR" sz="2400" dirty="0">
              <a:solidFill>
                <a:schemeClr val="bg1"/>
              </a:solidFill>
            </a:endParaRPr>
          </a:p>
          <a:p>
            <a:pPr algn="ctr"/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Story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how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use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data </a:t>
            </a:r>
          </a:p>
          <a:p>
            <a:pPr algn="ctr"/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changed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sport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basketball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told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through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analysis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hr-HR" sz="24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last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45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years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world’s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most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prestigious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basketball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league</a:t>
            </a:r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</a:t>
            </a:r>
            <a:endParaRPr lang="hr-HR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NBA.</a:t>
            </a:r>
            <a:endParaRPr lang="en-GB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kstniOkvir 6"/>
          <p:cNvSpPr txBox="1"/>
          <p:nvPr/>
        </p:nvSpPr>
        <p:spPr>
          <a:xfrm>
            <a:off x="276137" y="5944062"/>
            <a:ext cx="2991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Made</a:t>
            </a:r>
            <a:r>
              <a:rPr lang="hr-HR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by</a:t>
            </a:r>
            <a:r>
              <a:rPr lang="hr-HR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r>
              <a:rPr lang="hr-HR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Antonio Đurica</a:t>
            </a:r>
          </a:p>
        </p:txBody>
      </p:sp>
    </p:spTree>
    <p:extLst>
      <p:ext uri="{BB962C8B-B14F-4D97-AF65-F5344CB8AC3E}">
        <p14:creationId xmlns:p14="http://schemas.microsoft.com/office/powerpoint/2010/main" val="13199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hr-HR" sz="44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628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Rise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Ravni poveznik 20"/>
          <p:cNvCxnSpPr/>
          <p:nvPr/>
        </p:nvCxnSpPr>
        <p:spPr>
          <a:xfrm>
            <a:off x="7671969" y="1770500"/>
            <a:ext cx="0" cy="410906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niOkvir 21"/>
          <p:cNvSpPr txBox="1"/>
          <p:nvPr/>
        </p:nvSpPr>
        <p:spPr>
          <a:xfrm>
            <a:off x="8070356" y="1470837"/>
            <a:ext cx="246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Key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</a:t>
            </a:r>
            <a:endParaRPr lang="en-GB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kstniOkvir 5"/>
          <p:cNvSpPr txBox="1"/>
          <p:nvPr/>
        </p:nvSpPr>
        <p:spPr>
          <a:xfrm>
            <a:off x="7816132" y="2003729"/>
            <a:ext cx="302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&gt;1500%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kstniOkvir 16"/>
          <p:cNvSpPr txBox="1"/>
          <p:nvPr/>
        </p:nvSpPr>
        <p:spPr>
          <a:xfrm>
            <a:off x="7816132" y="2511045"/>
            <a:ext cx="302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Peak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‘21/’22 </a:t>
            </a:r>
            <a:r>
              <a:rPr lang="en-15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86535</a:t>
            </a: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87" y="1780842"/>
            <a:ext cx="6511092" cy="4109060"/>
          </a:xfrm>
          <a:prstGeom prst="rect">
            <a:avLst/>
          </a:prstGeom>
        </p:spPr>
      </p:pic>
      <p:sp>
        <p:nvSpPr>
          <p:cNvPr id="10" name="TekstniOkvir 9"/>
          <p:cNvSpPr txBox="1"/>
          <p:nvPr/>
        </p:nvSpPr>
        <p:spPr>
          <a:xfrm>
            <a:off x="4716297" y="2325656"/>
            <a:ext cx="954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50" dirty="0" smtClean="0">
                <a:solidFill>
                  <a:srgbClr val="CC2B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Peak ‘21/’22</a:t>
            </a:r>
            <a:endParaRPr lang="en-GB" sz="1050" dirty="0">
              <a:solidFill>
                <a:srgbClr val="CC2B3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ekstniOkvir 17"/>
          <p:cNvSpPr txBox="1"/>
          <p:nvPr/>
        </p:nvSpPr>
        <p:spPr>
          <a:xfrm>
            <a:off x="7816132" y="3013378"/>
            <a:ext cx="302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first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11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season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ombined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- 80198</a:t>
            </a:r>
          </a:p>
        </p:txBody>
      </p:sp>
      <p:sp>
        <p:nvSpPr>
          <p:cNvPr id="19" name="TekstniOkvir 18"/>
          <p:cNvSpPr txBox="1"/>
          <p:nvPr/>
        </p:nvSpPr>
        <p:spPr>
          <a:xfrm>
            <a:off x="7842235" y="3792710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term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‘94 to ‘97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shorter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3pt line</a:t>
            </a:r>
          </a:p>
        </p:txBody>
      </p:sp>
    </p:spTree>
    <p:extLst>
      <p:ext uri="{BB962C8B-B14F-4D97-AF65-F5344CB8AC3E}">
        <p14:creationId xmlns:p14="http://schemas.microsoft.com/office/powerpoint/2010/main" val="35112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hr-HR" sz="44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628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Rise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Ravni poveznik 20"/>
          <p:cNvCxnSpPr/>
          <p:nvPr/>
        </p:nvCxnSpPr>
        <p:spPr>
          <a:xfrm>
            <a:off x="7671969" y="1770500"/>
            <a:ext cx="0" cy="410906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niOkvir 21"/>
          <p:cNvSpPr txBox="1"/>
          <p:nvPr/>
        </p:nvSpPr>
        <p:spPr>
          <a:xfrm>
            <a:off x="8070356" y="1470837"/>
            <a:ext cx="246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Key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</a:t>
            </a:r>
            <a:endParaRPr lang="en-GB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kstniOkvir 5"/>
          <p:cNvSpPr txBox="1"/>
          <p:nvPr/>
        </p:nvSpPr>
        <p:spPr>
          <a:xfrm>
            <a:off x="7816132" y="2003729"/>
            <a:ext cx="302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&gt;1500%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kstniOkvir 16"/>
          <p:cNvSpPr txBox="1"/>
          <p:nvPr/>
        </p:nvSpPr>
        <p:spPr>
          <a:xfrm>
            <a:off x="7816132" y="2511045"/>
            <a:ext cx="302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Peak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‘21/’22 </a:t>
            </a:r>
            <a:r>
              <a:rPr lang="en-15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86535</a:t>
            </a:r>
          </a:p>
        </p:txBody>
      </p:sp>
      <p:sp>
        <p:nvSpPr>
          <p:cNvPr id="18" name="TekstniOkvir 17"/>
          <p:cNvSpPr txBox="1"/>
          <p:nvPr/>
        </p:nvSpPr>
        <p:spPr>
          <a:xfrm>
            <a:off x="7816132" y="3013378"/>
            <a:ext cx="302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first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11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season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ombined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- 80198</a:t>
            </a:r>
          </a:p>
        </p:txBody>
      </p:sp>
      <p:sp>
        <p:nvSpPr>
          <p:cNvPr id="19" name="TekstniOkvir 18"/>
          <p:cNvSpPr txBox="1"/>
          <p:nvPr/>
        </p:nvSpPr>
        <p:spPr>
          <a:xfrm>
            <a:off x="7842235" y="3792710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term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rom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‘94 to ‘97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shorter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3pt line</a:t>
            </a:r>
          </a:p>
        </p:txBody>
      </p:sp>
      <p:grpSp>
        <p:nvGrpSpPr>
          <p:cNvPr id="27" name="Grupa 26"/>
          <p:cNvGrpSpPr/>
          <p:nvPr/>
        </p:nvGrpSpPr>
        <p:grpSpPr>
          <a:xfrm>
            <a:off x="733087" y="1772890"/>
            <a:ext cx="6511092" cy="4109060"/>
            <a:chOff x="450657" y="1770500"/>
            <a:chExt cx="6511092" cy="4109060"/>
          </a:xfrm>
        </p:grpSpPr>
        <p:pic>
          <p:nvPicPr>
            <p:cNvPr id="2" name="Slika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657" y="1770500"/>
              <a:ext cx="6511092" cy="4109060"/>
            </a:xfrm>
            <a:prstGeom prst="rect">
              <a:avLst/>
            </a:prstGeom>
          </p:spPr>
        </p:pic>
        <p:cxnSp>
          <p:nvCxnSpPr>
            <p:cNvPr id="12" name="Kutni poveznik 11"/>
            <p:cNvCxnSpPr/>
            <p:nvPr/>
          </p:nvCxnSpPr>
          <p:spPr>
            <a:xfrm rot="5400000" flipH="1" flipV="1">
              <a:off x="2948924" y="3539032"/>
              <a:ext cx="1307805" cy="821929"/>
            </a:xfrm>
            <a:prstGeom prst="bentConnector3">
              <a:avLst/>
            </a:prstGeom>
            <a:ln w="19050">
              <a:solidFill>
                <a:srgbClr val="CC2B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Kutni poveznik 22"/>
            <p:cNvCxnSpPr/>
            <p:nvPr/>
          </p:nvCxnSpPr>
          <p:spPr>
            <a:xfrm rot="16200000" flipV="1">
              <a:off x="3976578" y="3333307"/>
              <a:ext cx="824024" cy="749596"/>
            </a:xfrm>
            <a:prstGeom prst="bentConnector3">
              <a:avLst/>
            </a:prstGeom>
            <a:ln w="19050">
              <a:solidFill>
                <a:srgbClr val="CC2B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avni poveznik sa strelicom 25"/>
            <p:cNvCxnSpPr/>
            <p:nvPr/>
          </p:nvCxnSpPr>
          <p:spPr>
            <a:xfrm flipH="1" flipV="1">
              <a:off x="5645888" y="2589028"/>
              <a:ext cx="139259" cy="352646"/>
            </a:xfrm>
            <a:prstGeom prst="straightConnector1">
              <a:avLst/>
            </a:prstGeom>
            <a:ln w="19050">
              <a:solidFill>
                <a:srgbClr val="CC2B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kstniOkvir 27"/>
          <p:cNvSpPr txBox="1"/>
          <p:nvPr/>
        </p:nvSpPr>
        <p:spPr>
          <a:xfrm>
            <a:off x="7792187" y="4903709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Occasional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drop-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off</a:t>
            </a:r>
            <a:endParaRPr lang="hr-HR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external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impact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2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endParaRPr lang="hr-HR" sz="44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6883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shots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less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acuracy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Ravni poveznik 20"/>
          <p:cNvCxnSpPr/>
          <p:nvPr/>
        </p:nvCxnSpPr>
        <p:spPr>
          <a:xfrm>
            <a:off x="7671969" y="1770500"/>
            <a:ext cx="0" cy="410906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niOkvir 21"/>
          <p:cNvSpPr txBox="1"/>
          <p:nvPr/>
        </p:nvSpPr>
        <p:spPr>
          <a:xfrm>
            <a:off x="8070356" y="1470837"/>
            <a:ext cx="246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Key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</a:t>
            </a:r>
            <a:endParaRPr lang="en-GB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kstniOkvir 5"/>
          <p:cNvSpPr txBox="1"/>
          <p:nvPr/>
        </p:nvSpPr>
        <p:spPr>
          <a:xfrm>
            <a:off x="7816132" y="2003729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Percentage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3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pointers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dramatically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kstniOkvir 18"/>
          <p:cNvSpPr txBox="1"/>
          <p:nvPr/>
        </p:nvSpPr>
        <p:spPr>
          <a:xfrm>
            <a:off x="7842235" y="3058569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Despite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accuracy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does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vary</a:t>
            </a:r>
            <a:endParaRPr lang="hr-HR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much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kstniOkvir 27"/>
          <p:cNvSpPr txBox="1"/>
          <p:nvPr/>
        </p:nvSpPr>
        <p:spPr>
          <a:xfrm>
            <a:off x="7792187" y="4195417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‘90s on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fluctuates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at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just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above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35%</a:t>
            </a: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98" y="1770500"/>
            <a:ext cx="6523285" cy="41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0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endParaRPr lang="hr-HR" sz="44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8156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3’s </a:t>
            </a:r>
            <a:r>
              <a:rPr lang="en-150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less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Mid-range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shots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Ravni poveznik 20"/>
          <p:cNvCxnSpPr/>
          <p:nvPr/>
        </p:nvCxnSpPr>
        <p:spPr>
          <a:xfrm>
            <a:off x="7671969" y="1770500"/>
            <a:ext cx="0" cy="410906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niOkvir 21"/>
          <p:cNvSpPr txBox="1"/>
          <p:nvPr/>
        </p:nvSpPr>
        <p:spPr>
          <a:xfrm>
            <a:off x="8070356" y="1470837"/>
            <a:ext cx="246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Key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</a:t>
            </a:r>
            <a:endParaRPr lang="en-GB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kstniOkvir 5"/>
          <p:cNvSpPr txBox="1"/>
          <p:nvPr/>
        </p:nvSpPr>
        <p:spPr>
          <a:xfrm>
            <a:off x="7816132" y="2003729"/>
            <a:ext cx="302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3P rise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15% to </a:t>
            </a: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almost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40%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kstniOkvir 18"/>
          <p:cNvSpPr txBox="1"/>
          <p:nvPr/>
        </p:nvSpPr>
        <p:spPr>
          <a:xfrm>
            <a:off x="7816132" y="3652455"/>
            <a:ext cx="302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between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3P rise </a:t>
            </a:r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16ft-3P </a:t>
            </a:r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fall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kstniOkvir 27"/>
          <p:cNvSpPr txBox="1"/>
          <p:nvPr/>
        </p:nvSpPr>
        <p:spPr>
          <a:xfrm>
            <a:off x="7792187" y="4545680"/>
            <a:ext cx="302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Crossover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2009</a:t>
            </a:r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98" y="1770500"/>
            <a:ext cx="6523285" cy="4121253"/>
          </a:xfrm>
          <a:prstGeom prst="rect">
            <a:avLst/>
          </a:prstGeom>
        </p:spPr>
      </p:pic>
      <p:sp>
        <p:nvSpPr>
          <p:cNvPr id="17" name="TekstniOkvir 16"/>
          <p:cNvSpPr txBox="1"/>
          <p:nvPr/>
        </p:nvSpPr>
        <p:spPr>
          <a:xfrm>
            <a:off x="7842235" y="2768035"/>
            <a:ext cx="302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 ft </a:t>
            </a:r>
            <a:r>
              <a:rPr lang="en-15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3P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decrease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as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little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6%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6883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closer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better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Ravni poveznik 20"/>
          <p:cNvCxnSpPr/>
          <p:nvPr/>
        </p:nvCxnSpPr>
        <p:spPr>
          <a:xfrm>
            <a:off x="7671969" y="1770500"/>
            <a:ext cx="0" cy="410906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niOkvir 21"/>
          <p:cNvSpPr txBox="1"/>
          <p:nvPr/>
        </p:nvSpPr>
        <p:spPr>
          <a:xfrm>
            <a:off x="8070356" y="1470837"/>
            <a:ext cx="246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Key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</a:t>
            </a:r>
            <a:endParaRPr lang="en-GB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kstniOkvir 5"/>
          <p:cNvSpPr txBox="1"/>
          <p:nvPr/>
        </p:nvSpPr>
        <p:spPr>
          <a:xfrm>
            <a:off x="7816132" y="2003729"/>
            <a:ext cx="302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FG% -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Percetage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taken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made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kstniOkvir 18"/>
          <p:cNvSpPr txBox="1"/>
          <p:nvPr/>
        </p:nvSpPr>
        <p:spPr>
          <a:xfrm>
            <a:off x="7842235" y="3818933"/>
            <a:ext cx="302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Gradual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decrease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distance</a:t>
            </a:r>
          </a:p>
        </p:txBody>
      </p:sp>
      <p:sp>
        <p:nvSpPr>
          <p:cNvPr id="28" name="TekstniOkvir 27"/>
          <p:cNvSpPr txBox="1"/>
          <p:nvPr/>
        </p:nvSpPr>
        <p:spPr>
          <a:xfrm>
            <a:off x="7816132" y="4584425"/>
            <a:ext cx="302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Slight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departure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trend </a:t>
            </a:r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around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15ft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kstniOkvir 16"/>
          <p:cNvSpPr txBox="1"/>
          <p:nvPr/>
        </p:nvSpPr>
        <p:spPr>
          <a:xfrm>
            <a:off x="7792187" y="2764655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distance data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avaliable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1997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98" y="1758307"/>
            <a:ext cx="6523285" cy="41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6883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Ravni poveznik 20"/>
          <p:cNvCxnSpPr/>
          <p:nvPr/>
        </p:nvCxnSpPr>
        <p:spPr>
          <a:xfrm>
            <a:off x="7671969" y="1770500"/>
            <a:ext cx="0" cy="410906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niOkvir 21"/>
          <p:cNvSpPr txBox="1"/>
          <p:nvPr/>
        </p:nvSpPr>
        <p:spPr>
          <a:xfrm>
            <a:off x="8070356" y="1470837"/>
            <a:ext cx="246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Key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</a:t>
            </a:r>
            <a:endParaRPr lang="en-GB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kstniOkvir 5"/>
          <p:cNvSpPr txBox="1"/>
          <p:nvPr/>
        </p:nvSpPr>
        <p:spPr>
          <a:xfrm>
            <a:off x="7816132" y="2003729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eFG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% -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takes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ccount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extra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3pt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kstniOkvir 18"/>
          <p:cNvSpPr txBox="1"/>
          <p:nvPr/>
        </p:nvSpPr>
        <p:spPr>
          <a:xfrm>
            <a:off x="7792187" y="3874246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taken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</a:t>
            </a:r>
            <a:endParaRPr lang="hr-HR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loser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3ft are </a:t>
            </a:r>
          </a:p>
          <a:p>
            <a:pPr algn="ctr"/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desirable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kstniOkvir 16"/>
          <p:cNvSpPr txBox="1"/>
          <p:nvPr/>
        </p:nvSpPr>
        <p:spPr>
          <a:xfrm>
            <a:off x="7815430" y="3054346"/>
            <a:ext cx="302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adjusted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3pt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ooks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more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valuable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Slika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98" y="1770500"/>
            <a:ext cx="6523285" cy="41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3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0002" y="-4343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60495" y="323559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 flipH="1">
            <a:off x="0" y="-1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633769" flipH="1">
            <a:off x="-40113" y="506063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H="1" flipV="1">
            <a:off x="0" y="819895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11314019" y="115755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" y="5247204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2987154" y="60302"/>
            <a:ext cx="621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Introducing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metrics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kstniOkvir 46"/>
          <p:cNvSpPr txBox="1"/>
          <p:nvPr/>
        </p:nvSpPr>
        <p:spPr>
          <a:xfrm>
            <a:off x="2097165" y="1318376"/>
            <a:ext cx="79134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Winning</a:t>
            </a:r>
            <a:r>
              <a:rPr lang="hr-HR" sz="28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Percentage</a:t>
            </a:r>
            <a:endParaRPr lang="hr-HR" sz="2800" b="1" i="1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sz="24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hr-HR" sz="24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</a:t>
            </a:r>
            <a:r>
              <a:rPr lang="hr-HR" sz="24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%)</a:t>
            </a:r>
          </a:p>
          <a:p>
            <a:pPr algn="ctr"/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Percentage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games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played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season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that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specific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won</a:t>
            </a:r>
            <a:endParaRPr lang="hr-HR" sz="2000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hr-HR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kstniOkvir 12"/>
          <p:cNvSpPr txBox="1"/>
          <p:nvPr/>
        </p:nvSpPr>
        <p:spPr>
          <a:xfrm>
            <a:off x="2097165" y="2941673"/>
            <a:ext cx="791348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</a:t>
            </a:r>
            <a:r>
              <a:rPr lang="hr-HR" sz="28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</a:t>
            </a:r>
            <a:r>
              <a:rPr lang="hr-HR" sz="28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Game</a:t>
            </a:r>
          </a:p>
          <a:p>
            <a:pPr algn="ctr"/>
            <a:r>
              <a:rPr lang="hr-HR" sz="24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(PTS/G)</a:t>
            </a:r>
            <a:endParaRPr lang="hr-HR" sz="2400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amount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that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</a:t>
            </a:r>
            <a:r>
              <a:rPr lang="hr-HR" sz="2000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</a:t>
            </a:r>
            <a:endParaRPr lang="hr-HR" sz="2000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Indvidual</a:t>
            </a:r>
            <a:r>
              <a:rPr lang="hr-HR" sz="2000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score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game</a:t>
            </a:r>
            <a:endParaRPr lang="hr-HR" sz="2000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kstniOkvir 13"/>
          <p:cNvSpPr txBox="1"/>
          <p:nvPr/>
        </p:nvSpPr>
        <p:spPr>
          <a:xfrm>
            <a:off x="2097165" y="4774902"/>
            <a:ext cx="791348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Offensive</a:t>
            </a:r>
            <a:r>
              <a:rPr lang="hr-HR" sz="28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Rating</a:t>
            </a:r>
          </a:p>
          <a:p>
            <a:pPr algn="ctr"/>
            <a:r>
              <a:rPr lang="hr-HR" sz="24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hr-HR" sz="24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Ortg</a:t>
            </a:r>
            <a:r>
              <a:rPr lang="hr-HR" sz="24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algn="ctr"/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Estimate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scored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by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sz="2000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djusted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for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pace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20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game</a:t>
            </a:r>
            <a:endParaRPr lang="hr-HR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1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0002" y="-4343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60495" y="323559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 flipH="1">
            <a:off x="0" y="-1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633769" flipH="1">
            <a:off x="-40113" y="506063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H="1" flipV="1">
            <a:off x="0" y="819895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11314019" y="115755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" y="5247204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2987154" y="60302"/>
            <a:ext cx="621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01" y="1141860"/>
            <a:ext cx="6220385" cy="5533197"/>
          </a:xfrm>
          <a:prstGeom prst="rect">
            <a:avLst/>
          </a:prstGeom>
        </p:spPr>
      </p:pic>
      <p:cxnSp>
        <p:nvCxnSpPr>
          <p:cNvPr id="32" name="Ravni poveznik 31"/>
          <p:cNvCxnSpPr/>
          <p:nvPr/>
        </p:nvCxnSpPr>
        <p:spPr>
          <a:xfrm>
            <a:off x="5883966" y="1375576"/>
            <a:ext cx="7951" cy="4977516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niOkvir 46"/>
          <p:cNvSpPr txBox="1"/>
          <p:nvPr/>
        </p:nvSpPr>
        <p:spPr>
          <a:xfrm>
            <a:off x="2192627" y="1997839"/>
            <a:ext cx="24649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connected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three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shooting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endParaRPr lang="hr-HR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Winning</a:t>
            </a:r>
            <a:endParaRPr lang="hr-HR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Scoring</a:t>
            </a:r>
            <a:endParaRPr lang="hr-HR" sz="2000" b="1" i="1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Offence</a:t>
            </a:r>
            <a:endParaRPr lang="hr-HR" sz="2000" b="1" i="1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hr-HR" sz="2000" b="1" i="1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-1979/2023</a:t>
            </a:r>
          </a:p>
          <a:p>
            <a:pPr algn="ctr"/>
            <a:endParaRPr lang="hr-HR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0002" y="-4343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60495" y="323559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 flipH="1">
            <a:off x="0" y="-1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633769" flipH="1">
            <a:off x="-40113" y="506063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H="1" flipV="1">
            <a:off x="0" y="819895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11314019" y="115755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" y="5247204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2987154" y="60302"/>
            <a:ext cx="621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01" y="1141860"/>
            <a:ext cx="6220385" cy="5533197"/>
          </a:xfrm>
          <a:prstGeom prst="rect">
            <a:avLst/>
          </a:prstGeom>
        </p:spPr>
      </p:pic>
      <p:cxnSp>
        <p:nvCxnSpPr>
          <p:cNvPr id="32" name="Ravni poveznik 31"/>
          <p:cNvCxnSpPr/>
          <p:nvPr/>
        </p:nvCxnSpPr>
        <p:spPr>
          <a:xfrm>
            <a:off x="5883966" y="1375576"/>
            <a:ext cx="7951" cy="4977516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niOkvir 46"/>
          <p:cNvSpPr txBox="1"/>
          <p:nvPr/>
        </p:nvSpPr>
        <p:spPr>
          <a:xfrm>
            <a:off x="2192627" y="1470836"/>
            <a:ext cx="246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-1979/2023</a:t>
            </a:r>
            <a:endParaRPr lang="en-GB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TekstniOkvir 47"/>
          <p:cNvSpPr txBox="1"/>
          <p:nvPr/>
        </p:nvSpPr>
        <p:spPr>
          <a:xfrm>
            <a:off x="1937021" y="1890160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Winning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percentage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lacks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shooting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Pravokutnik 11"/>
          <p:cNvSpPr/>
          <p:nvPr/>
        </p:nvSpPr>
        <p:spPr>
          <a:xfrm>
            <a:off x="6143846" y="2099930"/>
            <a:ext cx="710961" cy="2110563"/>
          </a:xfrm>
          <a:prstGeom prst="rect">
            <a:avLst/>
          </a:prstGeom>
          <a:noFill/>
          <a:ln w="38100">
            <a:solidFill>
              <a:srgbClr val="CC2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Pravokutnik 50"/>
          <p:cNvSpPr/>
          <p:nvPr/>
        </p:nvSpPr>
        <p:spPr>
          <a:xfrm>
            <a:off x="6096000" y="5656521"/>
            <a:ext cx="758807" cy="696571"/>
          </a:xfrm>
          <a:prstGeom prst="rect">
            <a:avLst/>
          </a:prstGeom>
          <a:noFill/>
          <a:ln w="38100">
            <a:solidFill>
              <a:srgbClr val="CC2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90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0002" y="-4343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60495" y="323559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 flipH="1">
            <a:off x="0" y="-1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633769" flipH="1">
            <a:off x="-40113" y="506063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H="1" flipV="1">
            <a:off x="0" y="819895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11314019" y="115755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" y="5247204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2987154" y="60302"/>
            <a:ext cx="621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85" y="1110055"/>
            <a:ext cx="6220385" cy="5533197"/>
          </a:xfrm>
          <a:prstGeom prst="rect">
            <a:avLst/>
          </a:prstGeom>
        </p:spPr>
      </p:pic>
      <p:cxnSp>
        <p:nvCxnSpPr>
          <p:cNvPr id="32" name="Ravni poveznik 31"/>
          <p:cNvCxnSpPr/>
          <p:nvPr/>
        </p:nvCxnSpPr>
        <p:spPr>
          <a:xfrm>
            <a:off x="5883966" y="1375576"/>
            <a:ext cx="7951" cy="4977516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niOkvir 46"/>
          <p:cNvSpPr txBox="1"/>
          <p:nvPr/>
        </p:nvSpPr>
        <p:spPr>
          <a:xfrm>
            <a:off x="2192627" y="1470836"/>
            <a:ext cx="246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-1979/2023</a:t>
            </a:r>
            <a:endParaRPr lang="en-GB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TekstniOkvir 47"/>
          <p:cNvSpPr txBox="1"/>
          <p:nvPr/>
        </p:nvSpPr>
        <p:spPr>
          <a:xfrm>
            <a:off x="1937021" y="1890160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Winning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percentage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lacks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shooting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kstniOkvir 48"/>
          <p:cNvSpPr txBox="1"/>
          <p:nvPr/>
        </p:nvSpPr>
        <p:spPr>
          <a:xfrm>
            <a:off x="1937021" y="3337849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Scoring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(PTS/G)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slightly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stronger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2" name="Pravokutnik 51"/>
          <p:cNvSpPr/>
          <p:nvPr/>
        </p:nvSpPr>
        <p:spPr>
          <a:xfrm rot="5400000">
            <a:off x="7554608" y="3552516"/>
            <a:ext cx="710961" cy="2110563"/>
          </a:xfrm>
          <a:prstGeom prst="rect">
            <a:avLst/>
          </a:prstGeom>
          <a:noFill/>
          <a:ln w="38100">
            <a:solidFill>
              <a:srgbClr val="CC2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Pravokutnik 53"/>
          <p:cNvSpPr/>
          <p:nvPr/>
        </p:nvSpPr>
        <p:spPr>
          <a:xfrm>
            <a:off x="8953336" y="5656520"/>
            <a:ext cx="738242" cy="696571"/>
          </a:xfrm>
          <a:prstGeom prst="rect">
            <a:avLst/>
          </a:prstGeom>
          <a:noFill/>
          <a:ln w="38100">
            <a:solidFill>
              <a:srgbClr val="CC2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82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ka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14" y="4415990"/>
            <a:ext cx="3522770" cy="1905761"/>
          </a:xfrm>
          <a:prstGeom prst="rect">
            <a:avLst/>
          </a:prstGeom>
        </p:spPr>
      </p:pic>
      <p:pic>
        <p:nvPicPr>
          <p:cNvPr id="29" name="Slika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80" y="3938168"/>
            <a:ext cx="3415451" cy="2861406"/>
          </a:xfrm>
          <a:prstGeom prst="rect">
            <a:avLst/>
          </a:prstGeom>
        </p:spPr>
      </p:pic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en-GB" sz="4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628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Tools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data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origin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kstniOkvir 9"/>
          <p:cNvSpPr txBox="1"/>
          <p:nvPr/>
        </p:nvSpPr>
        <p:spPr>
          <a:xfrm>
            <a:off x="4109951" y="1326328"/>
            <a:ext cx="2796466" cy="578882"/>
          </a:xfrm>
          <a:prstGeom prst="flowChartAlternateProcess">
            <a:avLst/>
          </a:prstGeom>
          <a:solidFill>
            <a:srgbClr val="0253A4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Software</a:t>
            </a:r>
            <a:endParaRPr lang="en-GB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Slika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57" y="2168525"/>
            <a:ext cx="2553849" cy="1205377"/>
          </a:xfrm>
          <a:prstGeom prst="rect">
            <a:avLst/>
          </a:prstGeom>
        </p:spPr>
      </p:pic>
      <p:pic>
        <p:nvPicPr>
          <p:cNvPr id="24" name="Slika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51" y="1936286"/>
            <a:ext cx="2968628" cy="1669853"/>
          </a:xfrm>
          <a:prstGeom prst="rect">
            <a:avLst/>
          </a:prstGeom>
        </p:spPr>
      </p:pic>
      <p:pic>
        <p:nvPicPr>
          <p:cNvPr id="25" name="Slika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77" y="2268314"/>
            <a:ext cx="3124597" cy="1005796"/>
          </a:xfrm>
          <a:prstGeom prst="rect">
            <a:avLst/>
          </a:prstGeom>
        </p:spPr>
      </p:pic>
      <p:cxnSp>
        <p:nvCxnSpPr>
          <p:cNvPr id="17" name="Ravni poveznik 16"/>
          <p:cNvCxnSpPr/>
          <p:nvPr/>
        </p:nvCxnSpPr>
        <p:spPr>
          <a:xfrm>
            <a:off x="810657" y="3606139"/>
            <a:ext cx="10026717" cy="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niOkvir 27"/>
          <p:cNvSpPr txBox="1"/>
          <p:nvPr/>
        </p:nvSpPr>
        <p:spPr>
          <a:xfrm>
            <a:off x="4109951" y="3825030"/>
            <a:ext cx="2797200" cy="578882"/>
          </a:xfrm>
          <a:prstGeom prst="flowChartAlternateProcess">
            <a:avLst/>
          </a:prstGeom>
          <a:solidFill>
            <a:srgbClr val="0253A4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endParaRPr lang="en-GB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0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0002" y="-4343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60495" y="323559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 flipH="1">
            <a:off x="0" y="-1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633769" flipH="1">
            <a:off x="-40113" y="506063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H="1" flipV="1">
            <a:off x="0" y="819895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11314019" y="115755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" y="5247204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2987154" y="60302"/>
            <a:ext cx="621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85" y="1110055"/>
            <a:ext cx="6220385" cy="5533197"/>
          </a:xfrm>
          <a:prstGeom prst="rect">
            <a:avLst/>
          </a:prstGeom>
        </p:spPr>
      </p:pic>
      <p:cxnSp>
        <p:nvCxnSpPr>
          <p:cNvPr id="32" name="Ravni poveznik 31"/>
          <p:cNvCxnSpPr/>
          <p:nvPr/>
        </p:nvCxnSpPr>
        <p:spPr>
          <a:xfrm>
            <a:off x="5883966" y="1375576"/>
            <a:ext cx="7951" cy="4977516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niOkvir 46"/>
          <p:cNvSpPr txBox="1"/>
          <p:nvPr/>
        </p:nvSpPr>
        <p:spPr>
          <a:xfrm>
            <a:off x="2192627" y="1470836"/>
            <a:ext cx="246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-1979/2023</a:t>
            </a:r>
            <a:endParaRPr lang="en-GB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TekstniOkvir 47"/>
          <p:cNvSpPr txBox="1"/>
          <p:nvPr/>
        </p:nvSpPr>
        <p:spPr>
          <a:xfrm>
            <a:off x="1937021" y="1890160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Winning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percentage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lacks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shooting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kstniOkvir 48"/>
          <p:cNvSpPr txBox="1"/>
          <p:nvPr/>
        </p:nvSpPr>
        <p:spPr>
          <a:xfrm>
            <a:off x="1937021" y="3337849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Scoring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(PTS/G)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slightly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stronger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0" name="TekstniOkvir 49"/>
          <p:cNvSpPr txBox="1"/>
          <p:nvPr/>
        </p:nvSpPr>
        <p:spPr>
          <a:xfrm>
            <a:off x="1937021" y="4792342"/>
            <a:ext cx="302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While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Ortg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strongest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relationship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3pt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shooting</a:t>
            </a:r>
            <a:endParaRPr lang="hr-HR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Pravokutnik 52"/>
          <p:cNvSpPr/>
          <p:nvPr/>
        </p:nvSpPr>
        <p:spPr>
          <a:xfrm rot="5400000">
            <a:off x="7554607" y="4263477"/>
            <a:ext cx="710961" cy="2110563"/>
          </a:xfrm>
          <a:prstGeom prst="rect">
            <a:avLst/>
          </a:prstGeom>
          <a:noFill/>
          <a:ln w="38100">
            <a:solidFill>
              <a:srgbClr val="CC2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Pravokutnik 55"/>
          <p:cNvSpPr/>
          <p:nvPr/>
        </p:nvSpPr>
        <p:spPr>
          <a:xfrm>
            <a:off x="9649777" y="5654747"/>
            <a:ext cx="738242" cy="696571"/>
          </a:xfrm>
          <a:prstGeom prst="rect">
            <a:avLst/>
          </a:prstGeom>
          <a:noFill/>
          <a:ln w="38100">
            <a:solidFill>
              <a:srgbClr val="CC2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12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2654277" y="124123"/>
            <a:ext cx="6883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1979-1990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Slika 1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r="15540"/>
          <a:stretch/>
        </p:blipFill>
        <p:spPr>
          <a:xfrm>
            <a:off x="174928" y="1058430"/>
            <a:ext cx="6220800" cy="5533200"/>
          </a:xfrm>
          <a:prstGeom prst="rect">
            <a:avLst/>
          </a:prstGeom>
        </p:spPr>
      </p:pic>
      <p:cxnSp>
        <p:nvCxnSpPr>
          <p:cNvPr id="18" name="Ravni poveznik 17"/>
          <p:cNvCxnSpPr/>
          <p:nvPr/>
        </p:nvCxnSpPr>
        <p:spPr>
          <a:xfrm>
            <a:off x="6387777" y="1407382"/>
            <a:ext cx="7951" cy="4977516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ic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07586"/>
              </p:ext>
            </p:extLst>
          </p:nvPr>
        </p:nvGraphicFramePr>
        <p:xfrm>
          <a:off x="6915640" y="2817428"/>
          <a:ext cx="3731156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2789">
                  <a:extLst>
                    <a:ext uri="{9D8B030D-6E8A-4147-A177-3AD203B41FA5}">
                      <a16:colId xmlns:a16="http://schemas.microsoft.com/office/drawing/2014/main" val="395497448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252476812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3701444097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286464220"/>
                    </a:ext>
                  </a:extLst>
                </a:gridCol>
              </a:tblGrid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1980s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Win</a:t>
                      </a:r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PTS/G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Ortg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77170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3P/G</a:t>
                      </a: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0.09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0.37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804251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3PA/G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0.11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0.09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0.35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113936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3P%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0.16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0.08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638419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 3P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0.11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0.05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0.35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32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31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5" r="16767"/>
          <a:stretch/>
        </p:blipFill>
        <p:spPr>
          <a:xfrm>
            <a:off x="160181" y="1058430"/>
            <a:ext cx="6220800" cy="5533200"/>
          </a:xfrm>
          <a:prstGeom prst="rect">
            <a:avLst/>
          </a:prstGeom>
        </p:spPr>
      </p:pic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2654277" y="124123"/>
            <a:ext cx="6883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1991-2000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8" name="Ravni poveznik 17"/>
          <p:cNvCxnSpPr/>
          <p:nvPr/>
        </p:nvCxnSpPr>
        <p:spPr>
          <a:xfrm>
            <a:off x="6387777" y="1407382"/>
            <a:ext cx="7951" cy="4977516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ic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26240"/>
              </p:ext>
            </p:extLst>
          </p:nvPr>
        </p:nvGraphicFramePr>
        <p:xfrm>
          <a:off x="6915640" y="2817428"/>
          <a:ext cx="3731156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2789">
                  <a:extLst>
                    <a:ext uri="{9D8B030D-6E8A-4147-A177-3AD203B41FA5}">
                      <a16:colId xmlns:a16="http://schemas.microsoft.com/office/drawing/2014/main" val="395497448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252476812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3701444097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286464220"/>
                    </a:ext>
                  </a:extLst>
                </a:gridCol>
              </a:tblGrid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1990s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Win</a:t>
                      </a:r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PTS/G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Ortg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77170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3P/G</a:t>
                      </a: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-0.22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0.12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804251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3PA/G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0.08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-0.26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113936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3P%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0.32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0.37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638419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 3P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0.10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-0.34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0.02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32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91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r="17334"/>
          <a:stretch/>
        </p:blipFill>
        <p:spPr>
          <a:xfrm>
            <a:off x="90657" y="1106309"/>
            <a:ext cx="6220800" cy="5533200"/>
          </a:xfrm>
          <a:prstGeom prst="rect">
            <a:avLst/>
          </a:prstGeom>
        </p:spPr>
      </p:pic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2654277" y="124123"/>
            <a:ext cx="6883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2001-2010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8" name="Ravni poveznik 17"/>
          <p:cNvCxnSpPr/>
          <p:nvPr/>
        </p:nvCxnSpPr>
        <p:spPr>
          <a:xfrm>
            <a:off x="6387777" y="1407382"/>
            <a:ext cx="7951" cy="4977516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ic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822414"/>
              </p:ext>
            </p:extLst>
          </p:nvPr>
        </p:nvGraphicFramePr>
        <p:xfrm>
          <a:off x="6915640" y="2817428"/>
          <a:ext cx="3731156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2789">
                  <a:extLst>
                    <a:ext uri="{9D8B030D-6E8A-4147-A177-3AD203B41FA5}">
                      <a16:colId xmlns:a16="http://schemas.microsoft.com/office/drawing/2014/main" val="395497448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252476812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3701444097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286464220"/>
                    </a:ext>
                  </a:extLst>
                </a:gridCol>
              </a:tblGrid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2000s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Win</a:t>
                      </a:r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PTS/G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Ortg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77170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3P/G</a:t>
                      </a: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0.30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0.56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0.56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804251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3PA/G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0.23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0.52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0.48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113936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3P%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0.42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0.47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0.58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638419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 3P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0.25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0.46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32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46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2" r="17541"/>
          <a:stretch/>
        </p:blipFill>
        <p:spPr>
          <a:xfrm>
            <a:off x="166977" y="1157536"/>
            <a:ext cx="6220800" cy="5533200"/>
          </a:xfrm>
          <a:prstGeom prst="rect">
            <a:avLst/>
          </a:prstGeom>
        </p:spPr>
      </p:pic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2654277" y="124123"/>
            <a:ext cx="6883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2011-2023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8" name="Ravni poveznik 17"/>
          <p:cNvCxnSpPr/>
          <p:nvPr/>
        </p:nvCxnSpPr>
        <p:spPr>
          <a:xfrm>
            <a:off x="6387777" y="1407382"/>
            <a:ext cx="7951" cy="4977516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ic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671664"/>
              </p:ext>
            </p:extLst>
          </p:nvPr>
        </p:nvGraphicFramePr>
        <p:xfrm>
          <a:off x="6915640" y="2817428"/>
          <a:ext cx="3731156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2789">
                  <a:extLst>
                    <a:ext uri="{9D8B030D-6E8A-4147-A177-3AD203B41FA5}">
                      <a16:colId xmlns:a16="http://schemas.microsoft.com/office/drawing/2014/main" val="395497448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252476812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3701444097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286464220"/>
                    </a:ext>
                  </a:extLst>
                </a:gridCol>
              </a:tblGrid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2010s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Win</a:t>
                      </a:r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PTS/G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Ortg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77170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3P/G</a:t>
                      </a: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0.21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0.84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0.72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804251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3PA/G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0.12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0.82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0.66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113936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3P%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0.55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0.36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638419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 3P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0.79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0.65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32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7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aobljeni pravokutnik 22"/>
          <p:cNvSpPr/>
          <p:nvPr/>
        </p:nvSpPr>
        <p:spPr>
          <a:xfrm>
            <a:off x="-21977" y="5890058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ravokutni trokut 18"/>
          <p:cNvSpPr/>
          <p:nvPr/>
        </p:nvSpPr>
        <p:spPr>
          <a:xfrm rot="10633769" flipH="1">
            <a:off x="94035" y="34053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2309163" y="124123"/>
            <a:ext cx="7573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oefficient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Table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10" name="Tablic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82109"/>
              </p:ext>
            </p:extLst>
          </p:nvPr>
        </p:nvGraphicFramePr>
        <p:xfrm>
          <a:off x="2284834" y="1722799"/>
          <a:ext cx="7622333" cy="3412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909">
                  <a:extLst>
                    <a:ext uri="{9D8B030D-6E8A-4147-A177-3AD203B41FA5}">
                      <a16:colId xmlns:a16="http://schemas.microsoft.com/office/drawing/2014/main" val="3497861593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472448261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3789165945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1802363168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1299165077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2375283875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3167620947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902210921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2144255558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3468160856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2719577149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3897892801"/>
                    </a:ext>
                  </a:extLst>
                </a:gridCol>
                <a:gridCol w="566452">
                  <a:extLst>
                    <a:ext uri="{9D8B030D-6E8A-4147-A177-3AD203B41FA5}">
                      <a16:colId xmlns:a16="http://schemas.microsoft.com/office/drawing/2014/main" val="197273311"/>
                    </a:ext>
                  </a:extLst>
                </a:gridCol>
              </a:tblGrid>
              <a:tr h="542249">
                <a:tc rowSpan="2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Winning</a:t>
                      </a:r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percentage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Points</a:t>
                      </a:r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</a:t>
                      </a:r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Game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Offensive</a:t>
                      </a:r>
                      <a:r>
                        <a:rPr lang="hr-HR" sz="1800" baseline="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Rating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596309"/>
                  </a:ext>
                </a:extLst>
              </a:tr>
              <a:tr h="60332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1980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1990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2000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2010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1980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1990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2000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2010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1980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1990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2000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2010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vert="vert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3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256775"/>
                  </a:ext>
                </a:extLst>
              </a:tr>
              <a:tr h="542249"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3P/G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0.14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0.14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0.30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0.21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0.09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-0.22</a:t>
                      </a:r>
                      <a:endParaRPr lang="en-GB" sz="12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0.56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0.84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0.37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0.12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0.56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0.72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631920"/>
                  </a:ext>
                </a:extLst>
              </a:tr>
              <a:tr h="542249"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3PA/G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0.11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0.08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0.23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0.12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0.09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-0.26</a:t>
                      </a:r>
                      <a:endParaRPr lang="en-GB" sz="12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0.52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0.82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0.35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0.04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0.48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0.66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71133"/>
                  </a:ext>
                </a:extLst>
              </a:tr>
              <a:tr h="542249"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3P%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0.16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0.32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0.42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0.55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0.08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0.04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0.47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0.36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0.34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0.37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0.58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0.54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23627"/>
                  </a:ext>
                </a:extLst>
              </a:tr>
              <a:tr h="542249"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 3P</a:t>
                      </a:r>
                      <a:endParaRPr lang="en-GB" sz="16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0.11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0.10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0.25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0.14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0.05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-0.34</a:t>
                      </a:r>
                      <a:endParaRPr lang="en-GB" sz="12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0.44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0.79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0.35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0.02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0.46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0.65</a:t>
                      </a:r>
                      <a:endParaRPr lang="en-GB" sz="14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669942"/>
                  </a:ext>
                </a:extLst>
              </a:tr>
            </a:tbl>
          </a:graphicData>
        </a:graphic>
      </p:graphicFrame>
      <p:sp>
        <p:nvSpPr>
          <p:cNvPr id="17" name="Pravokutni trokut 16"/>
          <p:cNvSpPr/>
          <p:nvPr/>
        </p:nvSpPr>
        <p:spPr>
          <a:xfrm rot="10800000" flipH="1" flipV="1">
            <a:off x="0" y="792060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Pravokutni trokut 20"/>
          <p:cNvSpPr/>
          <p:nvPr/>
        </p:nvSpPr>
        <p:spPr>
          <a:xfrm rot="10800000" flipH="1">
            <a:off x="-41419" y="-3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</a:p>
        </p:txBody>
      </p:sp>
      <p:cxnSp>
        <p:nvCxnSpPr>
          <p:cNvPr id="22" name="Ravni poveznik 21"/>
          <p:cNvCxnSpPr/>
          <p:nvPr/>
        </p:nvCxnSpPr>
        <p:spPr>
          <a:xfrm flipH="1" flipV="1">
            <a:off x="2472857" y="6027089"/>
            <a:ext cx="7307247" cy="7951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4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avokutni trokut 20"/>
          <p:cNvSpPr/>
          <p:nvPr/>
        </p:nvSpPr>
        <p:spPr>
          <a:xfrm rot="13548065" flipV="1">
            <a:off x="8009076" y="775358"/>
            <a:ext cx="3497262" cy="864539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17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810657" y="124123"/>
            <a:ext cx="11021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Linear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egression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Models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(2011-2023)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13" name="Tablic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385982"/>
              </p:ext>
            </p:extLst>
          </p:nvPr>
        </p:nvGraphicFramePr>
        <p:xfrm>
          <a:off x="810657" y="2297925"/>
          <a:ext cx="4295700" cy="23279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3925">
                  <a:extLst>
                    <a:ext uri="{9D8B030D-6E8A-4147-A177-3AD203B41FA5}">
                      <a16:colId xmlns:a16="http://schemas.microsoft.com/office/drawing/2014/main" val="395497448"/>
                    </a:ext>
                  </a:extLst>
                </a:gridCol>
                <a:gridCol w="1073925">
                  <a:extLst>
                    <a:ext uri="{9D8B030D-6E8A-4147-A177-3AD203B41FA5}">
                      <a16:colId xmlns:a16="http://schemas.microsoft.com/office/drawing/2014/main" val="2252476812"/>
                    </a:ext>
                  </a:extLst>
                </a:gridCol>
                <a:gridCol w="1073925">
                  <a:extLst>
                    <a:ext uri="{9D8B030D-6E8A-4147-A177-3AD203B41FA5}">
                      <a16:colId xmlns:a16="http://schemas.microsoft.com/office/drawing/2014/main" val="3701444097"/>
                    </a:ext>
                  </a:extLst>
                </a:gridCol>
                <a:gridCol w="1073925">
                  <a:extLst>
                    <a:ext uri="{9D8B030D-6E8A-4147-A177-3AD203B41FA5}">
                      <a16:colId xmlns:a16="http://schemas.microsoft.com/office/drawing/2014/main" val="2286464220"/>
                    </a:ext>
                  </a:extLst>
                </a:gridCol>
              </a:tblGrid>
              <a:tr h="465588"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2010s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Win</a:t>
                      </a:r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PTS/G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err="1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Ortg</a:t>
                      </a:r>
                      <a:endParaRPr lang="en-GB" sz="1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0253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77170"/>
                  </a:ext>
                </a:extLst>
              </a:tr>
              <a:tr h="465588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3P/G</a:t>
                      </a:r>
                    </a:p>
                  </a:txBody>
                  <a:tcPr anchor="ctr"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0.21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0.84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0.72</a:t>
                      </a:r>
                      <a:endParaRPr lang="en-GB" sz="1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CC2B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804251"/>
                  </a:ext>
                </a:extLst>
              </a:tr>
              <a:tr h="465588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3PA/G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0.12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0.82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0.66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113936"/>
                  </a:ext>
                </a:extLst>
              </a:tr>
              <a:tr h="465588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3P%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0.55</a:t>
                      </a:r>
                      <a:endParaRPr lang="en-GB" sz="1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CC2B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0.36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638419"/>
                  </a:ext>
                </a:extLst>
              </a:tr>
              <a:tr h="465588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 3P</a:t>
                      </a:r>
                      <a:endParaRPr lang="en-GB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0253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0.14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0.79</a:t>
                      </a:r>
                      <a:endParaRPr lang="en-GB" sz="1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CC2B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solidFill>
                            <a:srgbClr val="0253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0.65</a:t>
                      </a:r>
                      <a:endParaRPr lang="en-GB" sz="1800" b="1" dirty="0">
                        <a:solidFill>
                          <a:srgbClr val="0253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AED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329625"/>
                  </a:ext>
                </a:extLst>
              </a:tr>
            </a:tbl>
          </a:graphicData>
        </a:graphic>
      </p:graphicFrame>
      <p:sp>
        <p:nvSpPr>
          <p:cNvPr id="2" name="TekstniOkvir 1"/>
          <p:cNvSpPr txBox="1"/>
          <p:nvPr/>
        </p:nvSpPr>
        <p:spPr>
          <a:xfrm>
            <a:off x="6337368" y="2297925"/>
            <a:ext cx="425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Model1 = </a:t>
            </a:r>
            <a:r>
              <a:rPr lang="hr-HR" sz="28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</a:t>
            </a:r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% - 3P%</a:t>
            </a:r>
            <a:endParaRPr lang="en-GB" sz="2800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kstniOkvir 16"/>
          <p:cNvSpPr txBox="1"/>
          <p:nvPr/>
        </p:nvSpPr>
        <p:spPr>
          <a:xfrm>
            <a:off x="6323468" y="4153430"/>
            <a:ext cx="425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Model3 = </a:t>
            </a:r>
            <a:r>
              <a:rPr lang="hr-HR" sz="28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ORtg</a:t>
            </a:r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150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3P/G</a:t>
            </a:r>
            <a:endParaRPr lang="en-GB" sz="2800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kstniOkvir 18"/>
          <p:cNvSpPr txBox="1"/>
          <p:nvPr/>
        </p:nvSpPr>
        <p:spPr>
          <a:xfrm>
            <a:off x="6337368" y="3225677"/>
            <a:ext cx="425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Model2 = PTS/G - % 3P</a:t>
            </a:r>
            <a:endParaRPr lang="en-GB" sz="2800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Zaobljeni pravokutnik 21"/>
          <p:cNvSpPr/>
          <p:nvPr/>
        </p:nvSpPr>
        <p:spPr>
          <a:xfrm>
            <a:off x="-21977" y="5890058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Ravni poveznik 22"/>
          <p:cNvCxnSpPr/>
          <p:nvPr/>
        </p:nvCxnSpPr>
        <p:spPr>
          <a:xfrm flipH="1" flipV="1">
            <a:off x="90658" y="6028590"/>
            <a:ext cx="7773182" cy="23758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18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46229" y="-1"/>
            <a:ext cx="11986244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055" y="0"/>
            <a:ext cx="954766" cy="95476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2654277" y="124123"/>
            <a:ext cx="6883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Models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kstniOkvir 1"/>
          <p:cNvSpPr txBox="1"/>
          <p:nvPr/>
        </p:nvSpPr>
        <p:spPr>
          <a:xfrm>
            <a:off x="-124029" y="1250055"/>
            <a:ext cx="4252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Model1 = </a:t>
            </a:r>
            <a:r>
              <a:rPr lang="hr-HR" sz="24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</a:t>
            </a:r>
            <a:r>
              <a:rPr lang="hr-HR" sz="24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% ~ 3P%</a:t>
            </a:r>
            <a:endParaRPr lang="en-GB" sz="2400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kstniOkvir 5"/>
          <p:cNvSpPr txBox="1"/>
          <p:nvPr/>
        </p:nvSpPr>
        <p:spPr>
          <a:xfrm>
            <a:off x="346229" y="1805187"/>
            <a:ext cx="52475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0.55</a:t>
            </a:r>
          </a:p>
          <a:p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Coefficients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b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Intercept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-1.1473</a:t>
            </a:r>
          </a:p>
          <a:p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3P% = 4.6206</a:t>
            </a:r>
          </a:p>
          <a:p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&lt;2e-16 ***</a:t>
            </a:r>
          </a:p>
          <a:p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squared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0.3076 </a:t>
            </a:r>
            <a:r>
              <a:rPr lang="en-15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30.76%</a:t>
            </a:r>
          </a:p>
          <a:p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 P-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&lt;2.2e-16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ekstniOkvir 17"/>
          <p:cNvSpPr txBox="1"/>
          <p:nvPr/>
        </p:nvSpPr>
        <p:spPr>
          <a:xfrm>
            <a:off x="2385015" y="5111658"/>
            <a:ext cx="6833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 </a:t>
            </a:r>
            <a:r>
              <a:rPr lang="hr-HR" sz="2800" dirty="0" err="1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hr-HR" sz="28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odels</a:t>
            </a:r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suggest</a:t>
            </a:r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statistically</a:t>
            </a:r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hr-HR" sz="2800" dirty="0" smtClean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hr-HR" sz="28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significant</a:t>
            </a:r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postive</a:t>
            </a:r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relationship</a:t>
            </a:r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between</a:t>
            </a:r>
            <a:r>
              <a:rPr lang="hr-HR" sz="28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variables</a:t>
            </a:r>
            <a:endParaRPr lang="en-GB" sz="2800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TekstniOkvir 24"/>
          <p:cNvSpPr txBox="1"/>
          <p:nvPr/>
        </p:nvSpPr>
        <p:spPr>
          <a:xfrm>
            <a:off x="4231998" y="1805186"/>
            <a:ext cx="52475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0.79</a:t>
            </a:r>
          </a:p>
          <a:p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Coefficients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b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Intercept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82.8632</a:t>
            </a:r>
          </a:p>
          <a:p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% 3P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71.7479</a:t>
            </a:r>
          </a:p>
          <a:p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&lt;2e-16 ***</a:t>
            </a:r>
          </a:p>
          <a:p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squared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0.6178 </a:t>
            </a:r>
            <a:r>
              <a:rPr lang="en-15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61.78%</a:t>
            </a:r>
          </a:p>
          <a:p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 P-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&lt;2.2e-16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TekstniOkvir 25"/>
          <p:cNvSpPr txBox="1"/>
          <p:nvPr/>
        </p:nvSpPr>
        <p:spPr>
          <a:xfrm>
            <a:off x="3751093" y="1250055"/>
            <a:ext cx="4252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Model2 = PTS/G ~ % 3P</a:t>
            </a:r>
            <a:endParaRPr lang="en-GB" sz="2400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kstniOkvir 26"/>
          <p:cNvSpPr txBox="1"/>
          <p:nvPr/>
        </p:nvSpPr>
        <p:spPr>
          <a:xfrm>
            <a:off x="7939340" y="1288218"/>
            <a:ext cx="4252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Model3 = </a:t>
            </a:r>
            <a:r>
              <a:rPr lang="hr-HR" sz="2400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ORtg</a:t>
            </a:r>
            <a:r>
              <a:rPr lang="hr-HR" sz="240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~ 3P/G</a:t>
            </a:r>
            <a:endParaRPr lang="en-GB" sz="2400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kstniOkvir 27"/>
          <p:cNvSpPr txBox="1"/>
          <p:nvPr/>
        </p:nvSpPr>
        <p:spPr>
          <a:xfrm>
            <a:off x="8420245" y="1805186"/>
            <a:ext cx="52475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0.72</a:t>
            </a:r>
          </a:p>
          <a:p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Coefficients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b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Intercept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97.8008</a:t>
            </a:r>
          </a:p>
          <a:p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3P/G 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1.1365</a:t>
            </a:r>
          </a:p>
          <a:p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&lt;2e-16 ***</a:t>
            </a:r>
          </a:p>
          <a:p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squared</a:t>
            </a:r>
            <a:r>
              <a:rPr lang="hr-HR" dirty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0.5163 </a:t>
            </a:r>
            <a:r>
              <a:rPr lang="en-150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51.63%</a:t>
            </a:r>
          </a:p>
          <a:p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 P-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&lt;2.2e-16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9" name="Ravni poveznik 28"/>
          <p:cNvCxnSpPr/>
          <p:nvPr/>
        </p:nvCxnSpPr>
        <p:spPr>
          <a:xfrm flipH="1">
            <a:off x="540689" y="4689475"/>
            <a:ext cx="11052314" cy="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aobljeni pravokutnik 29"/>
          <p:cNvSpPr/>
          <p:nvPr/>
        </p:nvSpPr>
        <p:spPr>
          <a:xfrm>
            <a:off x="471850" y="4542993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89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niOkvir 3"/>
          <p:cNvSpPr txBox="1"/>
          <p:nvPr/>
        </p:nvSpPr>
        <p:spPr>
          <a:xfrm>
            <a:off x="1475874" y="1677725"/>
            <a:ext cx="924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5400" u="sng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Thank</a:t>
            </a:r>
            <a:r>
              <a:rPr lang="hr-HR" sz="5400" u="sng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You for </a:t>
            </a:r>
            <a:r>
              <a:rPr lang="hr-HR" sz="5400" u="sng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</a:t>
            </a:r>
            <a:r>
              <a:rPr lang="hr-HR" sz="5400" u="sng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5400" u="sng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Attention</a:t>
            </a:r>
            <a:endParaRPr lang="en-GB" sz="5400" u="sng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kstniOkvir 4"/>
          <p:cNvSpPr txBox="1"/>
          <p:nvPr/>
        </p:nvSpPr>
        <p:spPr>
          <a:xfrm>
            <a:off x="2140226" y="3340873"/>
            <a:ext cx="7911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5400" u="sng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Questions</a:t>
            </a:r>
            <a:r>
              <a:rPr lang="hr-HR" sz="5400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GB" sz="5400" u="sng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Zaobljeni pravokutnik 30"/>
          <p:cNvSpPr/>
          <p:nvPr/>
        </p:nvSpPr>
        <p:spPr>
          <a:xfrm rot="5400000">
            <a:off x="3609453" y="3724638"/>
            <a:ext cx="6005463" cy="261263"/>
          </a:xfrm>
          <a:prstGeom prst="roundRect">
            <a:avLst>
              <a:gd name="adj" fmla="val 0"/>
            </a:avLst>
          </a:prstGeom>
          <a:solidFill>
            <a:srgbClr val="2490F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8" t="-755" r="16184" b="755"/>
          <a:stretch/>
        </p:blipFill>
        <p:spPr>
          <a:xfrm>
            <a:off x="6585097" y="852538"/>
            <a:ext cx="5574351" cy="6005462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628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Line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Slika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86" y="1774575"/>
            <a:ext cx="4362669" cy="4100909"/>
          </a:xfrm>
          <a:prstGeom prst="rect">
            <a:avLst/>
          </a:prstGeom>
        </p:spPr>
      </p:pic>
      <p:cxnSp>
        <p:nvCxnSpPr>
          <p:cNvPr id="23" name="Ravni poveznik 22"/>
          <p:cNvCxnSpPr/>
          <p:nvPr/>
        </p:nvCxnSpPr>
        <p:spPr>
          <a:xfrm>
            <a:off x="6481552" y="1207817"/>
            <a:ext cx="0" cy="535111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8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Zaobljeni pravokutnik 30"/>
          <p:cNvSpPr/>
          <p:nvPr/>
        </p:nvSpPr>
        <p:spPr>
          <a:xfrm rot="5400000">
            <a:off x="3609453" y="3724638"/>
            <a:ext cx="6005463" cy="261263"/>
          </a:xfrm>
          <a:prstGeom prst="roundRect">
            <a:avLst>
              <a:gd name="adj" fmla="val 0"/>
            </a:avLst>
          </a:prstGeom>
          <a:solidFill>
            <a:srgbClr val="2490F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8" t="-755" r="16184" b="755"/>
          <a:stretch/>
        </p:blipFill>
        <p:spPr>
          <a:xfrm>
            <a:off x="6585097" y="852538"/>
            <a:ext cx="5574351" cy="6005462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628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Line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3" name="Ravni poveznik 22"/>
          <p:cNvCxnSpPr/>
          <p:nvPr/>
        </p:nvCxnSpPr>
        <p:spPr>
          <a:xfrm>
            <a:off x="6481552" y="1207817"/>
            <a:ext cx="0" cy="535111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a 11"/>
          <p:cNvGrpSpPr/>
          <p:nvPr/>
        </p:nvGrpSpPr>
        <p:grpSpPr>
          <a:xfrm>
            <a:off x="1174756" y="1774830"/>
            <a:ext cx="4756938" cy="4100400"/>
            <a:chOff x="1174756" y="1774830"/>
            <a:chExt cx="4756938" cy="4100400"/>
          </a:xfrm>
        </p:grpSpPr>
        <p:grpSp>
          <p:nvGrpSpPr>
            <p:cNvPr id="14" name="Grupa 13"/>
            <p:cNvGrpSpPr/>
            <p:nvPr/>
          </p:nvGrpSpPr>
          <p:grpSpPr>
            <a:xfrm>
              <a:off x="1174756" y="1774830"/>
              <a:ext cx="4363200" cy="4100400"/>
              <a:chOff x="4047567" y="1968605"/>
              <a:chExt cx="4096866" cy="3851054"/>
            </a:xfrm>
          </p:grpSpPr>
          <p:grpSp>
            <p:nvGrpSpPr>
              <p:cNvPr id="17" name="Grupa 16"/>
              <p:cNvGrpSpPr/>
              <p:nvPr/>
            </p:nvGrpSpPr>
            <p:grpSpPr>
              <a:xfrm>
                <a:off x="4047567" y="1968605"/>
                <a:ext cx="4096866" cy="3851054"/>
                <a:chOff x="4047567" y="1968605"/>
                <a:chExt cx="4096866" cy="3851054"/>
              </a:xfrm>
            </p:grpSpPr>
            <p:pic>
              <p:nvPicPr>
                <p:cNvPr id="21" name="Slika 20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7567" y="1968605"/>
                  <a:ext cx="4096866" cy="3851054"/>
                </a:xfrm>
                <a:prstGeom prst="rect">
                  <a:avLst/>
                </a:prstGeom>
              </p:spPr>
            </p:pic>
            <p:cxnSp>
              <p:nvCxnSpPr>
                <p:cNvPr id="22" name="Ravni poveznik sa strelicom 21"/>
                <p:cNvCxnSpPr/>
                <p:nvPr/>
              </p:nvCxnSpPr>
              <p:spPr>
                <a:xfrm flipV="1">
                  <a:off x="6096000" y="3480391"/>
                  <a:ext cx="0" cy="1786269"/>
                </a:xfrm>
                <a:prstGeom prst="straightConnector1">
                  <a:avLst/>
                </a:prstGeom>
                <a:ln w="38100">
                  <a:solidFill>
                    <a:srgbClr val="0253A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kstniOkvir 18"/>
              <p:cNvSpPr txBox="1"/>
              <p:nvPr/>
            </p:nvSpPr>
            <p:spPr>
              <a:xfrm rot="16200000">
                <a:off x="4928408" y="4008519"/>
                <a:ext cx="2015232" cy="346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hr-HR" dirty="0" smtClean="0">
                    <a:solidFill>
                      <a:srgbClr val="0253A4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23.75ft (7.24m)</a:t>
                </a:r>
              </a:p>
            </p:txBody>
          </p:sp>
        </p:grpSp>
        <p:cxnSp>
          <p:nvCxnSpPr>
            <p:cNvPr id="24" name="Ravni poveznik sa strelicom 23"/>
            <p:cNvCxnSpPr/>
            <p:nvPr/>
          </p:nvCxnSpPr>
          <p:spPr>
            <a:xfrm>
              <a:off x="3442916" y="5422791"/>
              <a:ext cx="1800416" cy="5736"/>
            </a:xfrm>
            <a:prstGeom prst="straightConnector1">
              <a:avLst/>
            </a:prstGeom>
            <a:ln w="38100">
              <a:solidFill>
                <a:srgbClr val="025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kstniOkvir 25"/>
            <p:cNvSpPr txBox="1"/>
            <p:nvPr/>
          </p:nvSpPr>
          <p:spPr>
            <a:xfrm>
              <a:off x="3785981" y="5053459"/>
              <a:ext cx="21457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hr-HR" dirty="0" smtClean="0">
                  <a:solidFill>
                    <a:srgbClr val="0253A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22 ft (6.7m)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7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avokutni trokut 35"/>
          <p:cNvSpPr/>
          <p:nvPr/>
        </p:nvSpPr>
        <p:spPr>
          <a:xfrm rot="13548065" flipV="1">
            <a:off x="8009076" y="775358"/>
            <a:ext cx="3497262" cy="864539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kstniOkvir 34"/>
          <p:cNvSpPr txBox="1"/>
          <p:nvPr/>
        </p:nvSpPr>
        <p:spPr>
          <a:xfrm>
            <a:off x="707315" y="5989189"/>
            <a:ext cx="10130059" cy="578882"/>
          </a:xfrm>
          <a:prstGeom prst="flowChartAlternateProcess">
            <a:avLst/>
          </a:prstGeom>
          <a:solidFill>
            <a:srgbClr val="0253A4">
              <a:alpha val="90000"/>
            </a:srgbClr>
          </a:solidFill>
        </p:spPr>
        <p:txBody>
          <a:bodyPr wrap="square" rtlCol="0">
            <a:spAutoFit/>
          </a:bodyPr>
          <a:lstStyle/>
          <a:p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Distinct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neglect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three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line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positioning</a:t>
            </a:r>
            <a:endParaRPr lang="en-GB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9" name="Slika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r="2881"/>
          <a:stretch/>
        </p:blipFill>
        <p:spPr>
          <a:xfrm>
            <a:off x="5430996" y="892948"/>
            <a:ext cx="6283245" cy="4472642"/>
          </a:xfrm>
          <a:prstGeom prst="rect">
            <a:avLst/>
          </a:prstGeom>
        </p:spPr>
      </p:pic>
      <p:grpSp>
        <p:nvGrpSpPr>
          <p:cNvPr id="21" name="Grupa 20"/>
          <p:cNvGrpSpPr/>
          <p:nvPr/>
        </p:nvGrpSpPr>
        <p:grpSpPr>
          <a:xfrm>
            <a:off x="700151" y="1470837"/>
            <a:ext cx="4143830" cy="3895200"/>
            <a:chOff x="7156725" y="1269300"/>
            <a:chExt cx="4143830" cy="3895200"/>
          </a:xfrm>
        </p:grpSpPr>
        <p:grpSp>
          <p:nvGrpSpPr>
            <p:cNvPr id="22" name="Grupa 21"/>
            <p:cNvGrpSpPr/>
            <p:nvPr/>
          </p:nvGrpSpPr>
          <p:grpSpPr>
            <a:xfrm>
              <a:off x="7156725" y="1269300"/>
              <a:ext cx="4143830" cy="3895200"/>
              <a:chOff x="7057487" y="680416"/>
              <a:chExt cx="4143830" cy="3895200"/>
            </a:xfrm>
          </p:grpSpPr>
          <p:pic>
            <p:nvPicPr>
              <p:cNvPr id="24" name="Slika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7487" y="680416"/>
                <a:ext cx="4143830" cy="3895200"/>
              </a:xfrm>
              <a:prstGeom prst="rect">
                <a:avLst/>
              </a:prstGeom>
            </p:spPr>
          </p:pic>
          <p:sp>
            <p:nvSpPr>
              <p:cNvPr id="25" name="Elipsa 24"/>
              <p:cNvSpPr/>
              <p:nvPr/>
            </p:nvSpPr>
            <p:spPr>
              <a:xfrm>
                <a:off x="8951770" y="2168525"/>
                <a:ext cx="355264" cy="33367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Elipsa 25"/>
              <p:cNvSpPr/>
              <p:nvPr/>
            </p:nvSpPr>
            <p:spPr>
              <a:xfrm>
                <a:off x="7846082" y="3150523"/>
                <a:ext cx="355264" cy="33367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ipsa 26"/>
              <p:cNvSpPr/>
              <p:nvPr/>
            </p:nvSpPr>
            <p:spPr>
              <a:xfrm>
                <a:off x="7548272" y="2983688"/>
                <a:ext cx="355264" cy="33367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ipsa 27"/>
              <p:cNvSpPr/>
              <p:nvPr/>
            </p:nvSpPr>
            <p:spPr>
              <a:xfrm>
                <a:off x="8078956" y="3699355"/>
                <a:ext cx="355264" cy="33367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ipsa 28"/>
              <p:cNvSpPr/>
              <p:nvPr/>
            </p:nvSpPr>
            <p:spPr>
              <a:xfrm>
                <a:off x="10461593" y="3430255"/>
                <a:ext cx="355264" cy="33367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Elipsa 22"/>
            <p:cNvSpPr/>
            <p:nvPr/>
          </p:nvSpPr>
          <p:spPr>
            <a:xfrm>
              <a:off x="9051008" y="3000444"/>
              <a:ext cx="202864" cy="18127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hr-HR" sz="44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628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once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was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0" name="Ravni poveznik 29"/>
          <p:cNvCxnSpPr/>
          <p:nvPr/>
        </p:nvCxnSpPr>
        <p:spPr>
          <a:xfrm flipH="1">
            <a:off x="5138389" y="1213729"/>
            <a:ext cx="1239" cy="4157773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avni poveznik 30"/>
          <p:cNvCxnSpPr/>
          <p:nvPr/>
        </p:nvCxnSpPr>
        <p:spPr>
          <a:xfrm flipH="1">
            <a:off x="707315" y="5669280"/>
            <a:ext cx="9733607" cy="15687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niOkvir 33"/>
          <p:cNvSpPr txBox="1"/>
          <p:nvPr/>
        </p:nvSpPr>
        <p:spPr>
          <a:xfrm>
            <a:off x="1200718" y="1471463"/>
            <a:ext cx="3142696" cy="578882"/>
          </a:xfrm>
          <a:prstGeom prst="flowChartAlternateProcess">
            <a:avLst/>
          </a:prstGeom>
          <a:solidFill>
            <a:srgbClr val="0253A4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1980 NBA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Finals</a:t>
            </a:r>
            <a:endParaRPr lang="en-GB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a 36"/>
          <p:cNvGrpSpPr/>
          <p:nvPr/>
        </p:nvGrpSpPr>
        <p:grpSpPr>
          <a:xfrm>
            <a:off x="7547281" y="1353125"/>
            <a:ext cx="4143600" cy="3895200"/>
            <a:chOff x="7149422" y="1269300"/>
            <a:chExt cx="4153429" cy="3895200"/>
          </a:xfrm>
        </p:grpSpPr>
        <p:grpSp>
          <p:nvGrpSpPr>
            <p:cNvPr id="38" name="Grupa 37"/>
            <p:cNvGrpSpPr/>
            <p:nvPr/>
          </p:nvGrpSpPr>
          <p:grpSpPr>
            <a:xfrm>
              <a:off x="7149422" y="1269300"/>
              <a:ext cx="4153429" cy="3895200"/>
              <a:chOff x="7149422" y="1269300"/>
              <a:chExt cx="4153429" cy="3895200"/>
            </a:xfrm>
          </p:grpSpPr>
          <p:grpSp>
            <p:nvGrpSpPr>
              <p:cNvPr id="40" name="Grupa 39"/>
              <p:cNvGrpSpPr/>
              <p:nvPr/>
            </p:nvGrpSpPr>
            <p:grpSpPr>
              <a:xfrm>
                <a:off x="7149422" y="1269300"/>
                <a:ext cx="4151133" cy="3895200"/>
                <a:chOff x="7050184" y="680416"/>
                <a:chExt cx="4151133" cy="3895200"/>
              </a:xfrm>
            </p:grpSpPr>
            <p:pic>
              <p:nvPicPr>
                <p:cNvPr id="45" name="Slika 4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7487" y="680416"/>
                  <a:ext cx="4143830" cy="3895200"/>
                </a:xfrm>
                <a:prstGeom prst="rect">
                  <a:avLst/>
                </a:prstGeom>
              </p:spPr>
            </p:pic>
            <p:sp>
              <p:nvSpPr>
                <p:cNvPr id="46" name="Elipsa 45"/>
                <p:cNvSpPr/>
                <p:nvPr/>
              </p:nvSpPr>
              <p:spPr>
                <a:xfrm>
                  <a:off x="7050184" y="3547875"/>
                  <a:ext cx="355264" cy="333670"/>
                </a:xfrm>
                <a:prstGeom prst="ellipse">
                  <a:avLst/>
                </a:prstGeom>
                <a:solidFill>
                  <a:srgbClr val="0253A4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1" name="Elipsa 40"/>
              <p:cNvSpPr/>
              <p:nvPr/>
            </p:nvSpPr>
            <p:spPr>
              <a:xfrm>
                <a:off x="7748603" y="2605009"/>
                <a:ext cx="355264" cy="333670"/>
              </a:xfrm>
              <a:prstGeom prst="ellipse">
                <a:avLst/>
              </a:prstGeom>
              <a:solidFill>
                <a:srgbClr val="0253A4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ipsa 41"/>
              <p:cNvSpPr/>
              <p:nvPr/>
            </p:nvSpPr>
            <p:spPr>
              <a:xfrm>
                <a:off x="9323907" y="2271339"/>
                <a:ext cx="355264" cy="333670"/>
              </a:xfrm>
              <a:prstGeom prst="ellipse">
                <a:avLst/>
              </a:prstGeom>
              <a:solidFill>
                <a:srgbClr val="0253A4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ipsa 42"/>
              <p:cNvSpPr/>
              <p:nvPr/>
            </p:nvSpPr>
            <p:spPr>
              <a:xfrm>
                <a:off x="10947587" y="3777939"/>
                <a:ext cx="355264" cy="333670"/>
              </a:xfrm>
              <a:prstGeom prst="ellipse">
                <a:avLst/>
              </a:prstGeom>
              <a:solidFill>
                <a:srgbClr val="0253A4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ipsa 43"/>
              <p:cNvSpPr/>
              <p:nvPr/>
            </p:nvSpPr>
            <p:spPr>
              <a:xfrm>
                <a:off x="9679171" y="4111609"/>
                <a:ext cx="355264" cy="333670"/>
              </a:xfrm>
              <a:prstGeom prst="ellipse">
                <a:avLst/>
              </a:prstGeom>
              <a:solidFill>
                <a:srgbClr val="0253A4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Elipsa 38"/>
            <p:cNvSpPr/>
            <p:nvPr/>
          </p:nvSpPr>
          <p:spPr>
            <a:xfrm>
              <a:off x="7926235" y="2848044"/>
              <a:ext cx="202864" cy="18127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Slika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064" y="904496"/>
            <a:ext cx="7085192" cy="4342708"/>
          </a:xfrm>
          <a:prstGeom prst="rect">
            <a:avLst/>
          </a:prstGeom>
        </p:spPr>
      </p:pic>
      <p:sp>
        <p:nvSpPr>
          <p:cNvPr id="36" name="Pravokutni trokut 35"/>
          <p:cNvSpPr/>
          <p:nvPr/>
        </p:nvSpPr>
        <p:spPr>
          <a:xfrm rot="8051935" flipH="1" flipV="1">
            <a:off x="164950" y="776522"/>
            <a:ext cx="3497262" cy="864539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kstniOkvir 34"/>
          <p:cNvSpPr txBox="1"/>
          <p:nvPr/>
        </p:nvSpPr>
        <p:spPr>
          <a:xfrm>
            <a:off x="1601973" y="5908622"/>
            <a:ext cx="10130059" cy="578882"/>
          </a:xfrm>
          <a:prstGeom prst="flowChartAlternateProcess">
            <a:avLst/>
          </a:prstGeom>
          <a:solidFill>
            <a:srgbClr val="0253A4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Influence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three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line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full</a:t>
            </a:r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display</a:t>
            </a:r>
            <a:endParaRPr lang="en-GB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Zaobljeni pravokutnik 6"/>
          <p:cNvSpPr/>
          <p:nvPr/>
        </p:nvSpPr>
        <p:spPr>
          <a:xfrm>
            <a:off x="30002" y="-4343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60495" y="323559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 flipH="1">
            <a:off x="0" y="-1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633769" flipH="1">
            <a:off x="-40113" y="506063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H="1" flipV="1">
            <a:off x="0" y="819895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11314019" y="115755"/>
            <a:ext cx="720000" cy="7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" y="5247204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7589729" y="60302"/>
            <a:ext cx="5671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today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0" name="Ravni poveznik 29"/>
          <p:cNvCxnSpPr/>
          <p:nvPr/>
        </p:nvCxnSpPr>
        <p:spPr>
          <a:xfrm flipH="1">
            <a:off x="7226758" y="1342535"/>
            <a:ext cx="28944" cy="3916379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avni poveznik 30"/>
          <p:cNvCxnSpPr/>
          <p:nvPr/>
        </p:nvCxnSpPr>
        <p:spPr>
          <a:xfrm flipH="1">
            <a:off x="1954983" y="5635086"/>
            <a:ext cx="9733607" cy="15687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niOkvir 33"/>
          <p:cNvSpPr txBox="1"/>
          <p:nvPr/>
        </p:nvSpPr>
        <p:spPr>
          <a:xfrm>
            <a:off x="8050230" y="1383616"/>
            <a:ext cx="3142696" cy="578882"/>
          </a:xfrm>
          <a:prstGeom prst="flowChartAlternateProcess">
            <a:avLst/>
          </a:prstGeom>
          <a:solidFill>
            <a:srgbClr val="0253A4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2023 NBA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Finals</a:t>
            </a:r>
            <a:endParaRPr lang="en-GB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5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ravokutni trokut 47"/>
          <p:cNvSpPr/>
          <p:nvPr/>
        </p:nvSpPr>
        <p:spPr>
          <a:xfrm rot="17402660" flipH="1">
            <a:off x="2596189" y="3861806"/>
            <a:ext cx="5241444" cy="1905609"/>
          </a:xfrm>
          <a:prstGeom prst="rtTriangle">
            <a:avLst/>
          </a:prstGeom>
          <a:solidFill>
            <a:srgbClr val="0253A4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upa 20"/>
          <p:cNvGrpSpPr/>
          <p:nvPr/>
        </p:nvGrpSpPr>
        <p:grpSpPr>
          <a:xfrm>
            <a:off x="700151" y="1470837"/>
            <a:ext cx="4143830" cy="3895200"/>
            <a:chOff x="7156725" y="1269300"/>
            <a:chExt cx="4143830" cy="3895200"/>
          </a:xfrm>
        </p:grpSpPr>
        <p:grpSp>
          <p:nvGrpSpPr>
            <p:cNvPr id="22" name="Grupa 21"/>
            <p:cNvGrpSpPr/>
            <p:nvPr/>
          </p:nvGrpSpPr>
          <p:grpSpPr>
            <a:xfrm>
              <a:off x="7156725" y="1269300"/>
              <a:ext cx="4143830" cy="3895200"/>
              <a:chOff x="7057487" y="680416"/>
              <a:chExt cx="4143830" cy="3895200"/>
            </a:xfrm>
          </p:grpSpPr>
          <p:pic>
            <p:nvPicPr>
              <p:cNvPr id="24" name="Slika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7487" y="680416"/>
                <a:ext cx="4143830" cy="3895200"/>
              </a:xfrm>
              <a:prstGeom prst="rect">
                <a:avLst/>
              </a:prstGeom>
            </p:spPr>
          </p:pic>
          <p:sp>
            <p:nvSpPr>
              <p:cNvPr id="25" name="Elipsa 24"/>
              <p:cNvSpPr/>
              <p:nvPr/>
            </p:nvSpPr>
            <p:spPr>
              <a:xfrm>
                <a:off x="8951770" y="2168525"/>
                <a:ext cx="355264" cy="33367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Elipsa 25"/>
              <p:cNvSpPr/>
              <p:nvPr/>
            </p:nvSpPr>
            <p:spPr>
              <a:xfrm>
                <a:off x="7846082" y="3150523"/>
                <a:ext cx="355264" cy="33367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ipsa 26"/>
              <p:cNvSpPr/>
              <p:nvPr/>
            </p:nvSpPr>
            <p:spPr>
              <a:xfrm>
                <a:off x="7548272" y="2983688"/>
                <a:ext cx="355264" cy="33367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ipsa 27"/>
              <p:cNvSpPr/>
              <p:nvPr/>
            </p:nvSpPr>
            <p:spPr>
              <a:xfrm>
                <a:off x="8078956" y="3699355"/>
                <a:ext cx="355264" cy="33367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ipsa 28"/>
              <p:cNvSpPr/>
              <p:nvPr/>
            </p:nvSpPr>
            <p:spPr>
              <a:xfrm>
                <a:off x="10461593" y="3430255"/>
                <a:ext cx="355264" cy="33367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Elipsa 22"/>
            <p:cNvSpPr/>
            <p:nvPr/>
          </p:nvSpPr>
          <p:spPr>
            <a:xfrm>
              <a:off x="9051008" y="3000444"/>
              <a:ext cx="202864" cy="18127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Zaobljeni pravokutnik 6"/>
          <p:cNvSpPr/>
          <p:nvPr/>
        </p:nvSpPr>
        <p:spPr>
          <a:xfrm>
            <a:off x="476590" y="-1"/>
            <a:ext cx="11808175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501004" y="325527"/>
            <a:ext cx="11880000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 flipH="1">
            <a:off x="5850836" y="-1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4575532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4565605" y="832009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hr-HR" sz="44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kstniOkvir 8"/>
          <p:cNvSpPr txBox="1"/>
          <p:nvPr/>
        </p:nvSpPr>
        <p:spPr>
          <a:xfrm>
            <a:off x="2825724" y="112009"/>
            <a:ext cx="654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magnitude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change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1" name="Ravni poveznik 30"/>
          <p:cNvCxnSpPr/>
          <p:nvPr/>
        </p:nvCxnSpPr>
        <p:spPr>
          <a:xfrm flipH="1" flipV="1">
            <a:off x="707316" y="5684967"/>
            <a:ext cx="10769315" cy="1556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niOkvir 33"/>
          <p:cNvSpPr txBox="1"/>
          <p:nvPr/>
        </p:nvSpPr>
        <p:spPr>
          <a:xfrm>
            <a:off x="1084252" y="5952305"/>
            <a:ext cx="3142696" cy="578882"/>
          </a:xfrm>
          <a:prstGeom prst="flowChartAlternateProcess">
            <a:avLst/>
          </a:prstGeom>
          <a:solidFill>
            <a:srgbClr val="0253A4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1980 NBA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Finals</a:t>
            </a:r>
            <a:endParaRPr lang="en-GB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Pravokutni trokut 31"/>
          <p:cNvSpPr/>
          <p:nvPr/>
        </p:nvSpPr>
        <p:spPr>
          <a:xfrm rot="10800000" flipH="1" flipV="1">
            <a:off x="5955627" y="3940944"/>
            <a:ext cx="1601972" cy="2941674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13" y="2763996"/>
            <a:ext cx="1354626" cy="1354626"/>
          </a:xfrm>
          <a:prstGeom prst="rect">
            <a:avLst/>
          </a:prstGeom>
        </p:spPr>
      </p:pic>
      <p:grpSp>
        <p:nvGrpSpPr>
          <p:cNvPr id="33" name="Grupa 32"/>
          <p:cNvGrpSpPr/>
          <p:nvPr/>
        </p:nvGrpSpPr>
        <p:grpSpPr>
          <a:xfrm>
            <a:off x="7335322" y="1470837"/>
            <a:ext cx="4143600" cy="3895200"/>
            <a:chOff x="7149422" y="1269300"/>
            <a:chExt cx="4153429" cy="3895200"/>
          </a:xfrm>
        </p:grpSpPr>
        <p:grpSp>
          <p:nvGrpSpPr>
            <p:cNvPr id="37" name="Grupa 36"/>
            <p:cNvGrpSpPr/>
            <p:nvPr/>
          </p:nvGrpSpPr>
          <p:grpSpPr>
            <a:xfrm>
              <a:off x="7149422" y="1269300"/>
              <a:ext cx="4153429" cy="3895200"/>
              <a:chOff x="7149422" y="1269300"/>
              <a:chExt cx="4153429" cy="3895200"/>
            </a:xfrm>
          </p:grpSpPr>
          <p:grpSp>
            <p:nvGrpSpPr>
              <p:cNvPr id="39" name="Grupa 38"/>
              <p:cNvGrpSpPr/>
              <p:nvPr/>
            </p:nvGrpSpPr>
            <p:grpSpPr>
              <a:xfrm>
                <a:off x="7149422" y="1269300"/>
                <a:ext cx="4151133" cy="3895200"/>
                <a:chOff x="7050184" y="680416"/>
                <a:chExt cx="4151133" cy="3895200"/>
              </a:xfrm>
            </p:grpSpPr>
            <p:pic>
              <p:nvPicPr>
                <p:cNvPr id="44" name="Slika 4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7487" y="680416"/>
                  <a:ext cx="4143830" cy="3895200"/>
                </a:xfrm>
                <a:prstGeom prst="rect">
                  <a:avLst/>
                </a:prstGeom>
              </p:spPr>
            </p:pic>
            <p:sp>
              <p:nvSpPr>
                <p:cNvPr id="45" name="Elipsa 44"/>
                <p:cNvSpPr/>
                <p:nvPr/>
              </p:nvSpPr>
              <p:spPr>
                <a:xfrm>
                  <a:off x="7050184" y="3547875"/>
                  <a:ext cx="355264" cy="333670"/>
                </a:xfrm>
                <a:prstGeom prst="ellipse">
                  <a:avLst/>
                </a:prstGeom>
                <a:solidFill>
                  <a:srgbClr val="0253A4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Elipsa 39"/>
              <p:cNvSpPr/>
              <p:nvPr/>
            </p:nvSpPr>
            <p:spPr>
              <a:xfrm>
                <a:off x="7748603" y="2605009"/>
                <a:ext cx="355264" cy="333670"/>
              </a:xfrm>
              <a:prstGeom prst="ellipse">
                <a:avLst/>
              </a:prstGeom>
              <a:solidFill>
                <a:srgbClr val="0253A4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ipsa 40"/>
              <p:cNvSpPr/>
              <p:nvPr/>
            </p:nvSpPr>
            <p:spPr>
              <a:xfrm>
                <a:off x="9323907" y="2271339"/>
                <a:ext cx="355264" cy="333670"/>
              </a:xfrm>
              <a:prstGeom prst="ellipse">
                <a:avLst/>
              </a:prstGeom>
              <a:solidFill>
                <a:srgbClr val="0253A4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ipsa 41"/>
              <p:cNvSpPr/>
              <p:nvPr/>
            </p:nvSpPr>
            <p:spPr>
              <a:xfrm>
                <a:off x="10947587" y="3777939"/>
                <a:ext cx="355264" cy="333670"/>
              </a:xfrm>
              <a:prstGeom prst="ellipse">
                <a:avLst/>
              </a:prstGeom>
              <a:solidFill>
                <a:srgbClr val="0253A4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ipsa 42"/>
              <p:cNvSpPr/>
              <p:nvPr/>
            </p:nvSpPr>
            <p:spPr>
              <a:xfrm>
                <a:off x="9679171" y="4111609"/>
                <a:ext cx="355264" cy="333670"/>
              </a:xfrm>
              <a:prstGeom prst="ellipse">
                <a:avLst/>
              </a:prstGeom>
              <a:solidFill>
                <a:srgbClr val="0253A4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" name="Elipsa 37"/>
            <p:cNvSpPr/>
            <p:nvPr/>
          </p:nvSpPr>
          <p:spPr>
            <a:xfrm>
              <a:off x="7926235" y="2848044"/>
              <a:ext cx="202864" cy="18127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TekstniOkvir 45"/>
          <p:cNvSpPr txBox="1"/>
          <p:nvPr/>
        </p:nvSpPr>
        <p:spPr>
          <a:xfrm>
            <a:off x="7981803" y="5952305"/>
            <a:ext cx="3142696" cy="578882"/>
          </a:xfrm>
          <a:prstGeom prst="flowChartAlternateProcess">
            <a:avLst/>
          </a:prstGeom>
          <a:solidFill>
            <a:srgbClr val="0253A4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2023 NBA </a:t>
            </a:r>
            <a:r>
              <a:rPr lang="hr-HR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Finals</a:t>
            </a:r>
            <a:endParaRPr lang="en-GB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hr-HR" sz="44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628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Rise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79" y="1770500"/>
            <a:ext cx="6511092" cy="4109060"/>
          </a:xfrm>
          <a:prstGeom prst="rect">
            <a:avLst/>
          </a:prstGeom>
        </p:spPr>
      </p:pic>
      <p:cxnSp>
        <p:nvCxnSpPr>
          <p:cNvPr id="21" name="Ravni poveznik 20"/>
          <p:cNvCxnSpPr/>
          <p:nvPr/>
        </p:nvCxnSpPr>
        <p:spPr>
          <a:xfrm>
            <a:off x="7671969" y="1770500"/>
            <a:ext cx="0" cy="410906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niOkvir 21"/>
          <p:cNvSpPr txBox="1"/>
          <p:nvPr/>
        </p:nvSpPr>
        <p:spPr>
          <a:xfrm>
            <a:off x="8070356" y="1470837"/>
            <a:ext cx="246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Key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</a:t>
            </a:r>
            <a:endParaRPr lang="en-GB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jeni pravokutnik 6"/>
          <p:cNvSpPr/>
          <p:nvPr/>
        </p:nvSpPr>
        <p:spPr>
          <a:xfrm>
            <a:off x="346229" y="-1"/>
            <a:ext cx="11780668" cy="994300"/>
          </a:xfrm>
          <a:prstGeom prst="roundRect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aobljeni pravokutnik 3"/>
          <p:cNvSpPr/>
          <p:nvPr/>
        </p:nvSpPr>
        <p:spPr>
          <a:xfrm>
            <a:off x="642009" y="325527"/>
            <a:ext cx="11189991" cy="292964"/>
          </a:xfrm>
          <a:prstGeom prst="roundRect">
            <a:avLst/>
          </a:prstGeom>
          <a:solidFill>
            <a:srgbClr val="2490F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ravokutni trokut 2"/>
          <p:cNvSpPr/>
          <p:nvPr/>
        </p:nvSpPr>
        <p:spPr>
          <a:xfrm rot="10800000">
            <a:off x="10590028" y="0"/>
            <a:ext cx="1601972" cy="2941674"/>
          </a:xfrm>
          <a:prstGeom prst="rtTriangle">
            <a:avLst/>
          </a:prstGeom>
          <a:solidFill>
            <a:srgbClr val="02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ravokutni trokut 14"/>
          <p:cNvSpPr/>
          <p:nvPr/>
        </p:nvSpPr>
        <p:spPr>
          <a:xfrm rot="10966231">
            <a:off x="10381266" y="34055"/>
            <a:ext cx="1526074" cy="4837118"/>
          </a:xfrm>
          <a:prstGeom prst="rtTriangle">
            <a:avLst/>
          </a:prstGeom>
          <a:solidFill>
            <a:srgbClr val="0253A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avokutni trokut 15"/>
          <p:cNvSpPr/>
          <p:nvPr/>
        </p:nvSpPr>
        <p:spPr>
          <a:xfrm rot="10800000" flipV="1">
            <a:off x="10293055" y="792061"/>
            <a:ext cx="1898945" cy="6065939"/>
          </a:xfrm>
          <a:prstGeom prst="rtTriangle">
            <a:avLst/>
          </a:prstGeom>
          <a:solidFill>
            <a:srgbClr val="0253A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a 4"/>
          <p:cNvSpPr/>
          <p:nvPr/>
        </p:nvSpPr>
        <p:spPr>
          <a:xfrm>
            <a:off x="90657" y="112009"/>
            <a:ext cx="720000" cy="7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400" b="1" dirty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hr-HR" sz="44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Slika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500" r="727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74" y="5204301"/>
            <a:ext cx="1354626" cy="1354626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958788" y="112009"/>
            <a:ext cx="628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hr-HR" sz="40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Rise</a:t>
            </a:r>
            <a:endParaRPr lang="en-GB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Ravni poveznik 20"/>
          <p:cNvCxnSpPr/>
          <p:nvPr/>
        </p:nvCxnSpPr>
        <p:spPr>
          <a:xfrm>
            <a:off x="7671969" y="1770500"/>
            <a:ext cx="0" cy="4109060"/>
          </a:xfrm>
          <a:prstGeom prst="line">
            <a:avLst/>
          </a:prstGeom>
          <a:ln w="12700">
            <a:solidFill>
              <a:srgbClr val="025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niOkvir 21"/>
          <p:cNvSpPr txBox="1"/>
          <p:nvPr/>
        </p:nvSpPr>
        <p:spPr>
          <a:xfrm>
            <a:off x="8070356" y="1470837"/>
            <a:ext cx="246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Key</a:t>
            </a:r>
            <a:r>
              <a:rPr lang="hr-HR" sz="2000" b="1" i="1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sz="2000" b="1" i="1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</a:t>
            </a:r>
            <a:endParaRPr lang="en-GB" sz="2000" b="1" i="1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87" y="1770500"/>
            <a:ext cx="6511092" cy="4109060"/>
          </a:xfrm>
          <a:prstGeom prst="rect">
            <a:avLst/>
          </a:prstGeom>
        </p:spPr>
      </p:pic>
      <p:sp>
        <p:nvSpPr>
          <p:cNvPr id="6" name="TekstniOkvir 5"/>
          <p:cNvSpPr txBox="1"/>
          <p:nvPr/>
        </p:nvSpPr>
        <p:spPr>
          <a:xfrm>
            <a:off x="7816132" y="2003729"/>
            <a:ext cx="302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r-HR" dirty="0" err="1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hr-HR" dirty="0" smtClean="0">
                <a:solidFill>
                  <a:srgbClr val="0253A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&gt;1500%</a:t>
            </a:r>
            <a:endParaRPr lang="en-GB" dirty="0">
              <a:solidFill>
                <a:srgbClr val="0253A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3D7185-276D-46BB-A6DB-D6D1FECA2FCD}">
  <we:reference id="wa104381063" version="1.0.0.1" store="hr-H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811</Words>
  <Application>Microsoft Office PowerPoint</Application>
  <PresentationFormat>Široki zaslon</PresentationFormat>
  <Paragraphs>351</Paragraphs>
  <Slides>28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Tema sustava Office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Antonio</dc:creator>
  <cp:lastModifiedBy>Antonio</cp:lastModifiedBy>
  <cp:revision>122</cp:revision>
  <dcterms:created xsi:type="dcterms:W3CDTF">2023-06-04T08:50:56Z</dcterms:created>
  <dcterms:modified xsi:type="dcterms:W3CDTF">2023-06-22T19:37:03Z</dcterms:modified>
</cp:coreProperties>
</file>